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7"/>
    <p:sldId id="257" r:id="rId38"/>
    <p:sldId id="258" r:id="rId39"/>
    <p:sldId id="259" r:id="rId40"/>
    <p:sldId id="260" r:id="rId41"/>
    <p:sldId id="261" r:id="rId42"/>
    <p:sldId id="262" r:id="rId43"/>
    <p:sldId id="263" r:id="rId44"/>
    <p:sldId id="264" r:id="rId45"/>
    <p:sldId id="265" r:id="rId46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HK Grotesk Light" charset="1" panose="00000400000000000000"/>
      <p:regular r:id="rId14"/>
    </p:embeddedFont>
    <p:embeddedFont>
      <p:font typeface="HK Grotesk Light Bold" charset="1" panose="00000500000000000000"/>
      <p:regular r:id="rId15"/>
    </p:embeddedFont>
    <p:embeddedFont>
      <p:font typeface="HK Grotesk Light Italics" charset="1" panose="00000400000000000000"/>
      <p:regular r:id="rId16"/>
    </p:embeddedFont>
    <p:embeddedFont>
      <p:font typeface="HK Grotesk Light Bold Italics" charset="1" panose="00000500000000000000"/>
      <p:regular r:id="rId17"/>
    </p:embeddedFont>
    <p:embeddedFont>
      <p:font typeface="Heebo Regular" charset="1" panose="00000500000000000000"/>
      <p:regular r:id="rId18"/>
    </p:embeddedFont>
    <p:embeddedFont>
      <p:font typeface="Heebo Regular Bold" charset="1" panose="00000600000000000000"/>
      <p:regular r:id="rId19"/>
    </p:embeddedFont>
    <p:embeddedFont>
      <p:font typeface="Heebo Bold" charset="1" panose="00000800000000000000"/>
      <p:regular r:id="rId20"/>
    </p:embeddedFont>
    <p:embeddedFont>
      <p:font typeface="Heebo Bold Bold" charset="1" panose="00000900000000000000"/>
      <p:regular r:id="rId21"/>
    </p:embeddedFont>
    <p:embeddedFont>
      <p:font typeface="Heebo Black" charset="1" panose="00000A00000000000000"/>
      <p:regular r:id="rId22"/>
    </p:embeddedFont>
    <p:embeddedFont>
      <p:font typeface="Open Sans Light" charset="1" panose="020B0306030504020204"/>
      <p:regular r:id="rId23"/>
    </p:embeddedFont>
    <p:embeddedFont>
      <p:font typeface="Open Sans Light Bold" charset="1" panose="020B0806030504020204"/>
      <p:regular r:id="rId24"/>
    </p:embeddedFont>
    <p:embeddedFont>
      <p:font typeface="Open Sans Light Italics" charset="1" panose="020B0306030504020204"/>
      <p:regular r:id="rId25"/>
    </p:embeddedFont>
    <p:embeddedFont>
      <p:font typeface="Open Sans Light Bold Italics" charset="1" panose="020B0806030504020204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Open Sans Italics" charset="1" panose="020B0606030504020204"/>
      <p:regular r:id="rId29"/>
    </p:embeddedFont>
    <p:embeddedFont>
      <p:font typeface="Open Sans Bold Italics" charset="1" panose="020B0806030504020204"/>
      <p:regular r:id="rId30"/>
    </p:embeddedFont>
    <p:embeddedFont>
      <p:font typeface="Open Sans Extra Bold" charset="1" panose="020B0906030804020204"/>
      <p:regular r:id="rId31"/>
    </p:embeddedFont>
    <p:embeddedFont>
      <p:font typeface="Open Sans Extra Bold Italics" charset="1" panose="020B0906030804020204"/>
      <p:regular r:id="rId32"/>
    </p:embeddedFont>
    <p:embeddedFont>
      <p:font typeface="Arita Buri Bold" charset="1" panose="02020603020101020101"/>
      <p:regular r:id="rId33"/>
    </p:embeddedFont>
    <p:embeddedFont>
      <p:font typeface="Arita Buri Bold Bold" charset="1" panose="02000803000000000000"/>
      <p:regular r:id="rId34"/>
    </p:embeddedFont>
    <p:embeddedFont>
      <p:font typeface="Arita Buri Bold Italics" charset="1" panose="02000803000000000000"/>
      <p:regular r:id="rId35"/>
    </p:embeddedFont>
    <p:embeddedFont>
      <p:font typeface="Arita Buri Bold Bold Italics" charset="1" panose="02000803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slides/slide1.xml" Type="http://schemas.openxmlformats.org/officeDocument/2006/relationships/slide"/><Relationship Id="rId38" Target="slides/slide2.xml" Type="http://schemas.openxmlformats.org/officeDocument/2006/relationships/slide"/><Relationship Id="rId39" Target="slides/slide3.xml" Type="http://schemas.openxmlformats.org/officeDocument/2006/relationships/slide"/><Relationship Id="rId4" Target="theme/theme1.xml" Type="http://schemas.openxmlformats.org/officeDocument/2006/relationships/theme"/><Relationship Id="rId40" Target="slides/slide4.xml" Type="http://schemas.openxmlformats.org/officeDocument/2006/relationships/slide"/><Relationship Id="rId41" Target="slides/slide5.xml" Type="http://schemas.openxmlformats.org/officeDocument/2006/relationships/slide"/><Relationship Id="rId42" Target="slides/slide6.xml" Type="http://schemas.openxmlformats.org/officeDocument/2006/relationships/slide"/><Relationship Id="rId43" Target="slides/slide7.xml" Type="http://schemas.openxmlformats.org/officeDocument/2006/relationships/slide"/><Relationship Id="rId44" Target="slides/slide8.xml" Type="http://schemas.openxmlformats.org/officeDocument/2006/relationships/slide"/><Relationship Id="rId45" Target="slides/slide9.xml" Type="http://schemas.openxmlformats.org/officeDocument/2006/relationships/slide"/><Relationship Id="rId46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7B2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929297" y="3356610"/>
            <a:ext cx="11009197" cy="365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69"/>
              </a:lnSpc>
            </a:pPr>
            <a:r>
              <a:rPr lang="en-US" sz="8699">
                <a:solidFill>
                  <a:srgbClr val="EBEBEB"/>
                </a:solidFill>
                <a:latin typeface="Heebo Black Bold"/>
              </a:rPr>
              <a:t>Analysing codons of different versions of COVID 19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93553" y="3581328"/>
            <a:ext cx="2641491" cy="31243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395359"/>
            <a:ext cx="4093807" cy="1496282"/>
            <a:chOff x="0" y="0"/>
            <a:chExt cx="5458409" cy="199504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04775"/>
              <a:ext cx="5458409" cy="12408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280"/>
                </a:lnSpc>
              </a:pPr>
              <a:r>
                <a:rPr lang="en-US" sz="5600" u="none">
                  <a:solidFill>
                    <a:srgbClr val="09427D"/>
                  </a:solidFill>
                  <a:latin typeface="Arita Buri Bold"/>
                </a:rPr>
                <a:t>Resources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376105"/>
              <a:ext cx="5458409" cy="618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021725" y="1336665"/>
            <a:ext cx="11806357" cy="88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http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s://www.ncbi.nlm.nih.gov/genome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98593" y="3323784"/>
            <a:ext cx="12241611" cy="152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400">
                <a:solidFill>
                  <a:srgbClr val="000000"/>
                </a:solidFill>
                <a:latin typeface="Open Sans"/>
              </a:rPr>
              <a:t>https://www.k</a:t>
            </a:r>
            <a:r>
              <a:rPr lang="en-US" sz="4400">
                <a:solidFill>
                  <a:srgbClr val="000000"/>
                </a:solidFill>
                <a:latin typeface="Open Sans"/>
              </a:rPr>
              <a:t>dnuggets.com/2020/04/coronavirus-covid-19-genome-analysis-biopython.html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57593" y="5401421"/>
            <a:ext cx="6850856" cy="88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200">
                <a:solidFill>
                  <a:srgbClr val="000000"/>
                </a:solidFill>
                <a:latin typeface="Open Sans"/>
              </a:rPr>
              <a:t>http</a:t>
            </a:r>
            <a:r>
              <a:rPr lang="en-US" sz="5200">
                <a:solidFill>
                  <a:srgbClr val="000000"/>
                </a:solidFill>
                <a:latin typeface="Open Sans"/>
              </a:rPr>
              <a:t>s://biopython.org/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57B2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0041" y="-161925"/>
            <a:ext cx="5247918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Group 13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11847" y="2400624"/>
            <a:ext cx="9746164" cy="702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58375" indent="-429187" lvl="1">
              <a:lnSpc>
                <a:spcPts val="5566"/>
              </a:lnSpc>
              <a:buFont typeface="Arial"/>
              <a:buChar char="•"/>
            </a:pPr>
            <a:r>
              <a:rPr lang="en-US" sz="3975">
                <a:solidFill>
                  <a:srgbClr val="FFFFFF"/>
                </a:solidFill>
                <a:latin typeface="Open Sans"/>
              </a:rPr>
              <a:t>Ashutosh Chauhan</a:t>
            </a:r>
          </a:p>
          <a:p>
            <a:pPr marL="858375" indent="-429187" lvl="1">
              <a:lnSpc>
                <a:spcPts val="5566"/>
              </a:lnSpc>
              <a:buFont typeface="Arial"/>
              <a:buChar char="•"/>
            </a:pPr>
            <a:r>
              <a:rPr lang="en-US" sz="3975">
                <a:solidFill>
                  <a:srgbClr val="FFFFFF"/>
                </a:solidFill>
                <a:latin typeface="Open Sans"/>
              </a:rPr>
              <a:t>Vitthal Inani</a:t>
            </a:r>
          </a:p>
          <a:p>
            <a:pPr marL="858375" indent="-429187" lvl="1">
              <a:lnSpc>
                <a:spcPts val="5566"/>
              </a:lnSpc>
              <a:buFont typeface="Arial"/>
              <a:buChar char="•"/>
            </a:pPr>
            <a:r>
              <a:rPr lang="en-US" sz="3975">
                <a:solidFill>
                  <a:srgbClr val="FFFFFF"/>
                </a:solidFill>
                <a:latin typeface="Open Sans"/>
              </a:rPr>
              <a:t>Anunay Alok</a:t>
            </a:r>
          </a:p>
          <a:p>
            <a:pPr marL="858375" indent="-429187" lvl="1">
              <a:lnSpc>
                <a:spcPts val="5566"/>
              </a:lnSpc>
              <a:buFont typeface="Arial"/>
              <a:buChar char="•"/>
            </a:pPr>
            <a:r>
              <a:rPr lang="en-US" sz="3975">
                <a:solidFill>
                  <a:srgbClr val="FFFFFF"/>
                </a:solidFill>
                <a:latin typeface="Open Sans"/>
              </a:rPr>
              <a:t>Abhinav Anand</a:t>
            </a:r>
          </a:p>
          <a:p>
            <a:pPr marL="858375" indent="-429187" lvl="1">
              <a:lnSpc>
                <a:spcPts val="5566"/>
              </a:lnSpc>
              <a:buFont typeface="Arial"/>
              <a:buChar char="•"/>
            </a:pPr>
            <a:r>
              <a:rPr lang="en-US" sz="3975">
                <a:solidFill>
                  <a:srgbClr val="FFFFFF"/>
                </a:solidFill>
                <a:latin typeface="Open Sans"/>
              </a:rPr>
              <a:t>Nitin Kumar Chauhan</a:t>
            </a:r>
          </a:p>
          <a:p>
            <a:pPr marL="858375" indent="-429187" lvl="1">
              <a:lnSpc>
                <a:spcPts val="5566"/>
              </a:lnSpc>
              <a:buFont typeface="Arial"/>
              <a:buChar char="•"/>
            </a:pPr>
            <a:r>
              <a:rPr lang="en-US" sz="3975">
                <a:solidFill>
                  <a:srgbClr val="FFFFFF"/>
                </a:solidFill>
                <a:latin typeface="Open Sans"/>
              </a:rPr>
              <a:t>Raghuram Devalla</a:t>
            </a:r>
          </a:p>
          <a:p>
            <a:pPr marL="858375" indent="-429187" lvl="1">
              <a:lnSpc>
                <a:spcPts val="5566"/>
              </a:lnSpc>
              <a:buFont typeface="Arial"/>
              <a:buChar char="•"/>
            </a:pPr>
            <a:r>
              <a:rPr lang="en-US" sz="3975">
                <a:solidFill>
                  <a:srgbClr val="FFFFFF"/>
                </a:solidFill>
                <a:latin typeface="Open Sans"/>
              </a:rPr>
              <a:t>Ashutosh Singh</a:t>
            </a:r>
          </a:p>
          <a:p>
            <a:pPr marL="858375" indent="-429187" lvl="1">
              <a:lnSpc>
                <a:spcPts val="5566"/>
              </a:lnSpc>
              <a:buFont typeface="Arial"/>
              <a:buChar char="•"/>
            </a:pPr>
            <a:r>
              <a:rPr lang="en-US" sz="3975">
                <a:solidFill>
                  <a:srgbClr val="FFFFFF"/>
                </a:solidFill>
                <a:latin typeface="Open Sans"/>
              </a:rPr>
              <a:t>Shardul Gedam</a:t>
            </a:r>
          </a:p>
          <a:p>
            <a:pPr marL="858375" indent="-429187" lvl="1">
              <a:lnSpc>
                <a:spcPts val="5566"/>
              </a:lnSpc>
              <a:buFont typeface="Arial"/>
              <a:buChar char="•"/>
            </a:pPr>
            <a:r>
              <a:rPr lang="en-US" sz="3975">
                <a:solidFill>
                  <a:srgbClr val="FFFFFF"/>
                </a:solidFill>
                <a:latin typeface="Open Sans"/>
              </a:rPr>
              <a:t>Maurya Babu Vundrajavarapu</a:t>
            </a:r>
          </a:p>
          <a:p>
            <a:pPr>
              <a:lnSpc>
                <a:spcPts val="556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958011" y="2221064"/>
            <a:ext cx="6056842" cy="4667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9959" indent="-474980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</a:rPr>
              <a:t>Mani Rajeev Kakula</a:t>
            </a:r>
          </a:p>
          <a:p>
            <a:pPr marL="949959" indent="-474980" lvl="1">
              <a:lnSpc>
                <a:spcPts val="6159"/>
              </a:lnSpc>
              <a:buFont typeface="Arial"/>
              <a:buChar char="•"/>
            </a:pPr>
            <a:r>
              <a:rPr lang="en-US" sz="399">
                <a:solidFill>
                  <a:srgbClr val="FFFFFF"/>
                </a:solidFill>
                <a:latin typeface="Arimo"/>
              </a:rPr>
              <a:t>Sai Sampath Boddu</a:t>
            </a:r>
          </a:p>
          <a:p>
            <a:pPr marL="949959" indent="-474980" lvl="1">
              <a:lnSpc>
                <a:spcPts val="6159"/>
              </a:lnSpc>
              <a:buFont typeface="Arial"/>
              <a:buChar char="•"/>
            </a:pPr>
            <a:r>
              <a:rPr lang="en-US" sz="399">
                <a:solidFill>
                  <a:srgbClr val="FFFFFF"/>
                </a:solidFill>
                <a:latin typeface="Arimo"/>
              </a:rPr>
              <a:t>Abhijit Patil</a:t>
            </a:r>
          </a:p>
          <a:p>
            <a:pPr marL="949960" indent="-474980" lvl="1">
              <a:lnSpc>
                <a:spcPts val="6159"/>
              </a:lnSpc>
              <a:buFont typeface="Arial"/>
              <a:buChar char="•"/>
            </a:pPr>
            <a:r>
              <a:rPr lang="en-US" sz="399">
                <a:solidFill>
                  <a:srgbClr val="FFFFFF"/>
                </a:solidFill>
                <a:latin typeface="Arimo"/>
              </a:rPr>
              <a:t>Atharva Dhabekar</a:t>
            </a:r>
          </a:p>
          <a:p>
            <a:pPr marL="949959" indent="-474980" lvl="1">
              <a:lnSpc>
                <a:spcPts val="6159"/>
              </a:lnSpc>
              <a:buFont typeface="Arial"/>
              <a:buChar char="•"/>
            </a:pPr>
            <a:r>
              <a:rPr lang="en-US" sz="4399">
                <a:solidFill>
                  <a:srgbClr val="FFFFFF"/>
                </a:solidFill>
                <a:latin typeface="Open Sans"/>
              </a:rPr>
              <a:t>Sumanth Bhat</a:t>
            </a:r>
          </a:p>
          <a:p>
            <a:pPr>
              <a:lnSpc>
                <a:spcPts val="61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540047" y="1295400"/>
            <a:ext cx="2757845" cy="65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Open Sans Light"/>
              </a:rPr>
              <a:t>13 members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9902474" cy="1535005"/>
            <a:chOff x="0" y="0"/>
            <a:chExt cx="13203299" cy="20466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3203299" cy="106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360"/>
                </a:lnSpc>
              </a:pPr>
              <a:r>
                <a:rPr lang="en-US" sz="5300">
                  <a:solidFill>
                    <a:srgbClr val="57B252"/>
                  </a:solidFill>
                  <a:latin typeface="Heebo Black Bold"/>
                </a:rPr>
                <a:t>COVID 19 Codon Analysis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210379"/>
              <a:ext cx="11979111" cy="836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3600">
                  <a:solidFill>
                    <a:srgbClr val="3E484F"/>
                  </a:solidFill>
                  <a:latin typeface="Lora"/>
                </a:rPr>
                <a:t>Today's Agenda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591779" y="2383144"/>
            <a:ext cx="9284729" cy="2760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73684" indent="-286842" lvl="1">
              <a:lnSpc>
                <a:spcPts val="5559"/>
              </a:lnSpc>
              <a:buFont typeface="Arial"/>
              <a:buChar char="•"/>
            </a:pPr>
            <a:r>
              <a:rPr lang="en-US" sz="3474">
                <a:solidFill>
                  <a:srgbClr val="3E484F"/>
                </a:solidFill>
                <a:latin typeface="Heebo Regular"/>
              </a:rPr>
              <a:t>Analyze the COVID-19 DNA sequence data</a:t>
            </a:r>
          </a:p>
          <a:p>
            <a:pPr marL="573684" indent="-286842" lvl="1">
              <a:lnSpc>
                <a:spcPts val="5559"/>
              </a:lnSpc>
              <a:buFont typeface="Arial"/>
              <a:buChar char="•"/>
            </a:pPr>
            <a:r>
              <a:rPr lang="en-US" sz="3474">
                <a:solidFill>
                  <a:srgbClr val="3E484F"/>
                </a:solidFill>
                <a:latin typeface="Heebo Regular"/>
              </a:rPr>
              <a:t>Reciprocate on other COVID 19 Variations</a:t>
            </a:r>
          </a:p>
          <a:p>
            <a:pPr marL="573684" indent="-286842" lvl="1">
              <a:lnSpc>
                <a:spcPts val="5559"/>
              </a:lnSpc>
              <a:buFont typeface="Arial"/>
              <a:buChar char="•"/>
            </a:pPr>
            <a:r>
              <a:rPr lang="en-US" sz="3474">
                <a:solidFill>
                  <a:srgbClr val="3E484F"/>
                </a:solidFill>
                <a:latin typeface="Heebo Regular"/>
              </a:rPr>
              <a:t>Analyse the similarities using Graphs and other data structures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4472934"/>
            <a:ext cx="7563079" cy="47853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7B2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60033" y="1350726"/>
            <a:ext cx="10399267" cy="7158702"/>
            <a:chOff x="0" y="0"/>
            <a:chExt cx="13865689" cy="954493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3865689" cy="1624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>
                  <a:solidFill>
                    <a:srgbClr val="EBEBEB"/>
                  </a:solidFill>
                  <a:latin typeface="Heebo Black Bold"/>
                </a:rPr>
                <a:t>INTRODUCTION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378027"/>
              <a:ext cx="11715726" cy="6166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640"/>
                </a:lnSpc>
              </a:pPr>
              <a:r>
                <a:rPr lang="en-US" sz="2900">
                  <a:solidFill>
                    <a:srgbClr val="EBEBEB"/>
                  </a:solidFill>
                  <a:latin typeface="Heebo Regular"/>
                </a:rPr>
                <a:t>Coronaviruses are a large family of viruses that can cause illnesses ranging widely in severity. The first known severe illness caused by a coronavirus appeared with the 2003 Severe Acute Respiratory Syndrome (</a:t>
              </a:r>
              <a:r>
                <a:rPr lang="en-US" sz="1999">
                  <a:solidFill>
                    <a:srgbClr val="EBEBEB"/>
                  </a:solidFill>
                  <a:latin typeface="Arimo"/>
                </a:rPr>
                <a:t>SARS) epidemic in China. A second outbreak of severe illness originated in 2012 in Saudi Arabia with the Middle East Respiratory Syndrome (MERS). And now the ongoing outbreak of COVID-19.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73979"/>
              <a:ext cx="11715726" cy="836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874780" y="1969917"/>
            <a:ext cx="4004485" cy="63471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1252" y="1100137"/>
            <a:ext cx="16230600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57B252"/>
                </a:solidFill>
                <a:latin typeface="Lora Bold"/>
              </a:rPr>
              <a:t>Using BioPython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706480" y="3600119"/>
            <a:ext cx="11526544" cy="1543381"/>
            <a:chOff x="0" y="0"/>
            <a:chExt cx="15368725" cy="20578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5368725" cy="52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57B252"/>
                  </a:solidFill>
                  <a:latin typeface="Heebo Bold"/>
                </a:rPr>
                <a:t>Analysis using BioPython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50047"/>
              <a:ext cx="15368725" cy="1407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1800">
                  <a:solidFill>
                    <a:srgbClr val="3E484F"/>
                  </a:solidFill>
                  <a:latin typeface="Heebo Regular"/>
                </a:rPr>
                <a:t>The BioPython project is an open-source collection of non-commercial Python tools for computational biology and bioinformatics. The Coronavirus Genome Sequence dataset is available to download from Kaggle.</a:t>
              </a:r>
            </a:p>
            <a:p>
              <a:pPr>
                <a:lnSpc>
                  <a:spcPts val="28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06480" y="5495279"/>
            <a:ext cx="11526544" cy="1543381"/>
            <a:chOff x="0" y="0"/>
            <a:chExt cx="15368725" cy="205784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5368725" cy="52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57B252"/>
                  </a:solidFill>
                  <a:latin typeface="Heebo Bold"/>
                </a:rPr>
                <a:t>Concept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50047"/>
              <a:ext cx="15368725" cy="1407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1800">
                  <a:solidFill>
                    <a:srgbClr val="3E484F"/>
                  </a:solidFill>
                  <a:latin typeface="Heebo Regular"/>
                </a:rPr>
                <a:t>The coronaviruses are members of a family of enveloped viruses that replicate in the cytoplasm of animal host cells. They are identified by the presence of a single-stranded plus-sense RNA genome((+)ssRNA classification of viruses) about 30 kb in length that has a 5′ cap structure and 3′ polyadenylation tract.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706480" y="7714919"/>
            <a:ext cx="11526544" cy="1543381"/>
            <a:chOff x="0" y="0"/>
            <a:chExt cx="15368725" cy="205784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15368725" cy="5257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57B252"/>
                  </a:solidFill>
                  <a:latin typeface="Heebo Bold"/>
                </a:rPr>
                <a:t>Analysis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50047"/>
              <a:ext cx="15368725" cy="1407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0"/>
                </a:lnSpc>
              </a:pPr>
              <a:r>
                <a:rPr lang="en-US" sz="1800">
                  <a:solidFill>
                    <a:srgbClr val="3E484F"/>
                  </a:solidFill>
                  <a:latin typeface="Heebo Regular"/>
                </a:rPr>
                <a:t>Using BioPython, we transcribe the COVID-19 DNA sequence into the RNA sequence, which we then translate into the Amino Acid sequence.  Each codon consists of three nucleotides, usually corresponding to a single </a:t>
              </a:r>
              <a:r>
                <a:rPr lang="en-US" sz="1800">
                  <a:solidFill>
                    <a:srgbClr val="3E484F"/>
                  </a:solidFill>
                  <a:latin typeface="Heebo Regular"/>
                </a:rPr>
                <a:t>amino acid</a:t>
              </a:r>
              <a:r>
                <a:rPr lang="en-US" sz="1800">
                  <a:solidFill>
                    <a:srgbClr val="3E484F"/>
                  </a:solidFill>
                  <a:latin typeface="Heebo Regular"/>
                </a:rPr>
                <a:t>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397625" y="3275639"/>
            <a:ext cx="1569085" cy="1569085"/>
            <a:chOff x="0" y="0"/>
            <a:chExt cx="2092113" cy="2092113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2092113" cy="2092113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B252"/>
              </a:solidFill>
            </p:spPr>
          </p:sp>
        </p:grpSp>
        <p:pic>
          <p:nvPicPr>
            <p:cNvPr name="Picture 15" id="1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58500" y="406066"/>
              <a:ext cx="975113" cy="1279982"/>
            </a:xfrm>
            <a:prstGeom prst="rect">
              <a:avLst/>
            </a:prstGeom>
          </p:spPr>
        </p:pic>
      </p:grpSp>
      <p:grpSp>
        <p:nvGrpSpPr>
          <p:cNvPr name="Group 16" id="16"/>
          <p:cNvGrpSpPr/>
          <p:nvPr/>
        </p:nvGrpSpPr>
        <p:grpSpPr>
          <a:xfrm rot="0">
            <a:off x="3397625" y="5482427"/>
            <a:ext cx="1569085" cy="1569085"/>
            <a:chOff x="0" y="0"/>
            <a:chExt cx="2092113" cy="2092113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2092113" cy="2092113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B252"/>
              </a:solidFill>
            </p:spPr>
          </p:sp>
        </p:grpSp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72572" y="440437"/>
              <a:ext cx="946969" cy="1211239"/>
            </a:xfrm>
            <a:prstGeom prst="rect">
              <a:avLst/>
            </a:prstGeom>
          </p:spPr>
        </p:pic>
      </p:grpSp>
      <p:grpSp>
        <p:nvGrpSpPr>
          <p:cNvPr name="Group 20" id="20"/>
          <p:cNvGrpSpPr/>
          <p:nvPr/>
        </p:nvGrpSpPr>
        <p:grpSpPr>
          <a:xfrm rot="0">
            <a:off x="3397625" y="7689215"/>
            <a:ext cx="1569085" cy="1569085"/>
            <a:chOff x="0" y="0"/>
            <a:chExt cx="2092113" cy="2092113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2092113" cy="2092113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B252"/>
              </a:solidFill>
            </p:spPr>
          </p:sp>
        </p:grpSp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810511" y="401528"/>
              <a:ext cx="471092" cy="12890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57B25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7754" y="3197465"/>
            <a:ext cx="8212492" cy="3892071"/>
            <a:chOff x="0" y="0"/>
            <a:chExt cx="10949989" cy="518942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3873284"/>
              <a:ext cx="10949989" cy="1316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2600">
                  <a:solidFill>
                    <a:srgbClr val="FFFFFF"/>
                  </a:solidFill>
                  <a:latin typeface="Heebo Regular"/>
                </a:rPr>
                <a:t>We Used </a:t>
              </a: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BioPython</a:t>
              </a:r>
              <a:r>
                <a:rPr lang="en-US" sz="2600">
                  <a:solidFill>
                    <a:srgbClr val="FFFFFF"/>
                  </a:solidFill>
                  <a:latin typeface="Heebo Regular"/>
                </a:rPr>
                <a:t>, </a:t>
              </a: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numpy</a:t>
              </a:r>
              <a:r>
                <a:rPr lang="en-US" sz="2600">
                  <a:solidFill>
                    <a:srgbClr val="FFFFFF"/>
                  </a:solidFill>
                  <a:latin typeface="Heebo Regular"/>
                </a:rPr>
                <a:t>, </a:t>
              </a: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seaborn </a:t>
              </a:r>
              <a:r>
                <a:rPr lang="en-US" sz="2600">
                  <a:solidFill>
                    <a:srgbClr val="FFFFFF"/>
                  </a:solidFill>
                  <a:latin typeface="Heebo Regular"/>
                </a:rPr>
                <a:t>to access </a:t>
              </a:r>
              <a:r>
                <a:rPr lang="en-US" sz="2600">
                  <a:solidFill>
                    <a:srgbClr val="FFFFFF"/>
                  </a:solidFill>
                  <a:latin typeface="Heebo Regular Bold"/>
                </a:rPr>
                <a:t>fasta </a:t>
              </a:r>
              <a:r>
                <a:rPr lang="en-US" sz="2600">
                  <a:solidFill>
                    <a:srgbClr val="FFFFFF"/>
                  </a:solidFill>
                  <a:latin typeface="Heebo Regular"/>
                </a:rPr>
                <a:t>data from NCBI.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0"/>
              <a:ext cx="10949989" cy="1845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560"/>
                </a:lnSpc>
              </a:pPr>
              <a:r>
                <a:rPr lang="en-US" sz="9600">
                  <a:solidFill>
                    <a:srgbClr val="FFFFFF"/>
                  </a:solidFill>
                  <a:latin typeface="Heebo Black Bold"/>
                </a:rPr>
                <a:t>The Code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242185"/>
              <a:ext cx="10949989" cy="8362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3600">
                  <a:solidFill>
                    <a:srgbClr val="EBEBEB"/>
                  </a:solidFill>
                  <a:latin typeface="Lora"/>
                </a:rPr>
                <a:t>Using BioPython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17689" b="0"/>
          <a:stretch>
            <a:fillRect/>
          </a:stretch>
        </p:blipFill>
        <p:spPr>
          <a:xfrm flipH="false" flipV="false" rot="0">
            <a:off x="1786464" y="1464533"/>
            <a:ext cx="6599772" cy="791107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61171" y="2315081"/>
            <a:ext cx="5912686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57B252"/>
                </a:solidFill>
                <a:latin typeface="Heebo Bold"/>
              </a:rPr>
              <a:t>CVNL 63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861171" y="2642741"/>
            <a:ext cx="5912686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100">
                <a:solidFill>
                  <a:srgbClr val="3E484F"/>
                </a:solidFill>
                <a:latin typeface="Heebo Regular"/>
              </a:rPr>
              <a:t>The human coronavirus NL63 (HCoV-NL63) was first identified in the Netherlands and its France.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61171" y="3745125"/>
            <a:ext cx="5912686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57B252"/>
                </a:solidFill>
                <a:latin typeface="Heebo Bold"/>
              </a:rPr>
              <a:t>CV229E /CVHKU1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45885"/>
            <a:ext cx="8115300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57B252"/>
                </a:solidFill>
                <a:latin typeface="Lora Bold"/>
              </a:rPr>
              <a:t>Look at the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61171" y="4412417"/>
            <a:ext cx="5912686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57B252"/>
                </a:solidFill>
                <a:latin typeface="Heebo Bold"/>
              </a:rPr>
              <a:t>CV229E /CVHKU1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15591" y="1388333"/>
            <a:ext cx="8975765" cy="650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Open Sans"/>
              </a:rPr>
              <a:t>The three most common corona viruses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BE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358403" y="617389"/>
            <a:ext cx="5483610" cy="365574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2203149" y="5143500"/>
            <a:ext cx="5638865" cy="37592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0" y="5143500"/>
            <a:ext cx="5727152" cy="381810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197197" y="5143500"/>
            <a:ext cx="5638865" cy="3759243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369817" y="2664394"/>
            <a:ext cx="7653652" cy="1530068"/>
            <a:chOff x="0" y="0"/>
            <a:chExt cx="10204869" cy="204009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33350"/>
              <a:ext cx="10204869" cy="10548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802"/>
                </a:lnSpc>
              </a:pPr>
              <a:r>
                <a:rPr lang="en-US" sz="4535">
                  <a:solidFill>
                    <a:srgbClr val="57B252"/>
                  </a:solidFill>
                  <a:latin typeface="Lora"/>
                </a:rPr>
                <a:t>DNA Sequence visualisation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84069"/>
              <a:ext cx="10204869" cy="5560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2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352734" y="3948644"/>
            <a:ext cx="1494949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CV229E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250997" y="8933815"/>
            <a:ext cx="1543169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CVNL63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16629" y="8933815"/>
            <a:ext cx="1093708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COV2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45676" y="8933815"/>
            <a:ext cx="1635800" cy="582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400">
                <a:solidFill>
                  <a:srgbClr val="000000"/>
                </a:solidFill>
                <a:latin typeface="Open Sans Light"/>
              </a:rPr>
              <a:t>CVHKU1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3E48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3764" y="2194506"/>
            <a:ext cx="7487841" cy="965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EBEBEB"/>
                </a:solidFill>
                <a:latin typeface="Lora Bold"/>
              </a:rPr>
              <a:t>OBSERVATIONS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085766" y="5630383"/>
            <a:ext cx="5861138" cy="4022306"/>
            <a:chOff x="0" y="0"/>
            <a:chExt cx="7814851" cy="536307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7814851" cy="4508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57B252"/>
                  </a:solidFill>
                  <a:latin typeface="Heebo Bold"/>
                </a:rPr>
                <a:t>Phylogenetic analysis of the complete viral genome (29,903 nucleotides) revealed that the COVID-19 virus was most closely related (83.3% nucleotide similarity) to a group of </a:t>
              </a:r>
              <a:r>
                <a:rPr lang="en-US" sz="1200">
                  <a:solidFill>
                    <a:srgbClr val="57B252"/>
                  </a:solidFill>
                  <a:latin typeface="Arimo"/>
                </a:rPr>
                <a:t>SARS-like coronaviruses</a:t>
              </a:r>
              <a:r>
                <a:rPr lang="en-US" sz="1200">
                  <a:solidFill>
                    <a:srgbClr val="57B252"/>
                  </a:solidFill>
                  <a:latin typeface="Arimo"/>
                </a:rPr>
                <a:t> (genus Betacoronavirus, s</a:t>
              </a:r>
              <a:r>
                <a:rPr lang="en-US" sz="2400">
                  <a:solidFill>
                    <a:srgbClr val="57B252"/>
                  </a:solidFill>
                  <a:latin typeface="Heebo Bold"/>
                </a:rPr>
                <a:t>ubgenus Sarbecovirus) that had previously been found in bats in China.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930640"/>
              <a:ext cx="7814851" cy="43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085766" y="2325208"/>
            <a:ext cx="5861138" cy="2742146"/>
            <a:chOff x="0" y="0"/>
            <a:chExt cx="7814851" cy="365619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7814851" cy="2801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57B252"/>
                  </a:solidFill>
                  <a:latin typeface="Heebo Bold"/>
                </a:rPr>
                <a:t> We got the n</a:t>
              </a:r>
              <a:r>
                <a:rPr lang="en-US" sz="2400">
                  <a:solidFill>
                    <a:srgbClr val="57B252"/>
                  </a:solidFill>
                  <a:latin typeface="Heebo Bold"/>
                </a:rPr>
                <a:t>umber of </a:t>
              </a:r>
              <a:r>
                <a:rPr lang="en-US" sz="2400">
                  <a:solidFill>
                    <a:srgbClr val="57B252"/>
                  </a:solidFill>
                  <a:latin typeface="Heebo Bold"/>
                </a:rPr>
                <a:t>Leucine(L</a:t>
              </a:r>
              <a:r>
                <a:rPr lang="en-US" sz="2400">
                  <a:solidFill>
                    <a:srgbClr val="57B252"/>
                  </a:solidFill>
                  <a:latin typeface="Heebo Bold"/>
                </a:rPr>
                <a:t>) and </a:t>
              </a:r>
              <a:r>
                <a:rPr lang="en-US" sz="2400">
                  <a:solidFill>
                    <a:srgbClr val="57B252"/>
                  </a:solidFill>
                  <a:latin typeface="Heebo Bold"/>
                </a:rPr>
                <a:t>Valines(V)</a:t>
              </a:r>
              <a:r>
                <a:rPr lang="en-US" sz="2400">
                  <a:solidFill>
                    <a:srgbClr val="57B252"/>
                  </a:solidFill>
                  <a:latin typeface="Heebo Bold"/>
                </a:rPr>
                <a:t> high in this protein which indicates a good number of Alpha-Helices, which  is a common motif in the secondary structure of proteins.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23760"/>
              <a:ext cx="7814851" cy="43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03291" y="5630383"/>
            <a:ext cx="941922" cy="861372"/>
            <a:chOff x="0" y="0"/>
            <a:chExt cx="1255896" cy="1148496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53700" y="0"/>
              <a:ext cx="1148496" cy="1148496"/>
              <a:chOff x="0" y="0"/>
              <a:chExt cx="6350000" cy="6350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B252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252938"/>
              <a:ext cx="1255896" cy="642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2"/>
                </a:lnSpc>
              </a:pPr>
              <a:r>
                <a:rPr lang="en-US" sz="3218">
                  <a:solidFill>
                    <a:srgbClr val="3E484F"/>
                  </a:solidFill>
                  <a:latin typeface="Heebo Black Bold"/>
                </a:rPr>
                <a:t>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03291" y="2325208"/>
            <a:ext cx="941922" cy="861372"/>
            <a:chOff x="0" y="0"/>
            <a:chExt cx="1255896" cy="1148496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53700" y="0"/>
              <a:ext cx="1148496" cy="1148496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B252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252938"/>
              <a:ext cx="1255896" cy="642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2"/>
                </a:lnSpc>
              </a:pPr>
              <a:r>
                <a:rPr lang="en-US" sz="3218">
                  <a:solidFill>
                    <a:srgbClr val="3E484F"/>
                  </a:solidFill>
                  <a:latin typeface="Heebo Black Bold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723570" y="5630383"/>
            <a:ext cx="5861138" cy="2315426"/>
            <a:chOff x="0" y="0"/>
            <a:chExt cx="7814851" cy="308723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7814851" cy="2232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57B252"/>
                  </a:solidFill>
                  <a:latin typeface="Heebo Bold"/>
                </a:rPr>
                <a:t>As we can observe from the DNA visualization, the DNA str</a:t>
              </a:r>
              <a:r>
                <a:rPr lang="en-US" sz="2400">
                  <a:solidFill>
                    <a:srgbClr val="57B252"/>
                  </a:solidFill>
                  <a:latin typeface="Heebo Bold"/>
                </a:rPr>
                <a:t>ucture of COV2 and SARS are almost identical, while that of MERS is a little different than the two.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654800"/>
              <a:ext cx="7814851" cy="4324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8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41096" y="5630383"/>
            <a:ext cx="941922" cy="861372"/>
            <a:chOff x="0" y="0"/>
            <a:chExt cx="1255896" cy="114849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53700" y="0"/>
              <a:ext cx="1148496" cy="1148496"/>
              <a:chOff x="0" y="0"/>
              <a:chExt cx="6350000" cy="6350000"/>
            </a:xfrm>
          </p:grpSpPr>
          <p:sp>
            <p:nvSpPr>
              <p:cNvPr name="Freeform 22" id="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57B252"/>
              </a:solid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252938"/>
              <a:ext cx="1255896" cy="6426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2"/>
                </a:lnSpc>
              </a:pPr>
              <a:r>
                <a:rPr lang="en-US" sz="3218">
                  <a:solidFill>
                    <a:srgbClr val="3E484F"/>
                  </a:solidFill>
                  <a:latin typeface="Heebo Black Bold"/>
                </a:rPr>
                <a:t>1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DAEamycSWqk</dc:identifier>
  <dcterms:modified xsi:type="dcterms:W3CDTF">2011-08-01T06:04:30Z</dcterms:modified>
  <cp:revision>1</cp:revision>
  <dc:title>COVID CODONS</dc:title>
</cp:coreProperties>
</file>